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ardo Bold" charset="1" panose="02020804080000020003"/>
      <p:regular r:id="rId33"/>
    </p:embeddedFont>
    <p:embeddedFont>
      <p:font typeface="Didact Gothic" charset="1" panose="00000500000000000000"/>
      <p:regular r:id="rId34"/>
    </p:embeddedFont>
    <p:embeddedFont>
      <p:font typeface="TT Rounds Condensed Bold" charset="1" panose="02000806030000020003"/>
      <p:regular r:id="rId36"/>
    </p:embeddedFont>
    <p:embeddedFont>
      <p:font typeface="TT Rounds Condensed" charset="1" panose="02000506030000020003"/>
      <p:regular r:id="rId37"/>
    </p:embeddedFont>
    <p:embeddedFont>
      <p:font typeface="Arimo" charset="1" panose="020B0604020202020204"/>
      <p:regular r:id="rId39"/>
    </p:embeddedFont>
    <p:embeddedFont>
      <p:font typeface="Arimo Bold" charset="1" panose="020B0704020202020204"/>
      <p:regular r:id="rId41"/>
    </p:embeddedFont>
    <p:embeddedFont>
      <p:font typeface="Radley" charset="1" panose="00000500000000000000"/>
      <p:regular r:id="rId43"/>
    </p:embeddedFont>
    <p:embeddedFont>
      <p:font typeface="Bai Jamjuree" charset="1" panose="000005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notesSlides/notesSlide2.xml" Type="http://schemas.openxmlformats.org/officeDocument/2006/relationships/notes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Slides/notesSlide3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4.xml" Type="http://schemas.openxmlformats.org/officeDocument/2006/relationships/notesSlide"/><Relationship Id="rId41" Target="fonts/font41.fntdata" Type="http://schemas.openxmlformats.org/officeDocument/2006/relationships/font"/><Relationship Id="rId42" Target="notesSlides/notesSlide5.xml" Type="http://schemas.openxmlformats.org/officeDocument/2006/relationships/notesSlide"/><Relationship Id="rId43" Target="fonts/font43.fntdata" Type="http://schemas.openxmlformats.org/officeDocument/2006/relationships/font"/><Relationship Id="rId44" Target="notesSlides/notesSlide6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7.xml" Type="http://schemas.openxmlformats.org/officeDocument/2006/relationships/notesSlide"/><Relationship Id="rId47" Target="notesSlides/notesSlide8.xml" Type="http://schemas.openxmlformats.org/officeDocument/2006/relationships/notesSlide"/><Relationship Id="rId48" Target="notesSlides/notesSlide9.xml" Type="http://schemas.openxmlformats.org/officeDocument/2006/relationships/notesSlide"/><Relationship Id="rId49" Target="notesSlides/notesSlide10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1.xml" Type="http://schemas.openxmlformats.org/officeDocument/2006/relationships/notesSlide"/><Relationship Id="rId51" Target="notesSlides/notesSlide12.xml" Type="http://schemas.openxmlformats.org/officeDocument/2006/relationships/notesSlide"/><Relationship Id="rId52" Target="notesSlides/notesSlide13.xml" Type="http://schemas.openxmlformats.org/officeDocument/2006/relationships/notesSlide"/><Relationship Id="rId53" Target="notesSlides/notesSlide14.xml" Type="http://schemas.openxmlformats.org/officeDocument/2006/relationships/notesSlide"/><Relationship Id="rId54" Target="notesSlides/notesSlide15.xml" Type="http://schemas.openxmlformats.org/officeDocument/2006/relationships/notesSlide"/><Relationship Id="rId55" Target="notesSlides/notesSlide16.xml" Type="http://schemas.openxmlformats.org/officeDocument/2006/relationships/notesSlide"/><Relationship Id="rId56" Target="notesSlides/notesSlide17.xml" Type="http://schemas.openxmlformats.org/officeDocument/2006/relationships/notesSlide"/><Relationship Id="rId57" Target="notesSlides/notesSlide18.xml" Type="http://schemas.openxmlformats.org/officeDocument/2006/relationships/notesSlide"/><Relationship Id="rId58" Target="notesSlides/notesSlide19.xml" Type="http://schemas.openxmlformats.org/officeDocument/2006/relationships/notesSlide"/><Relationship Id="rId59" Target="notesSlides/notesSlide20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21.xml" Type="http://schemas.openxmlformats.org/officeDocument/2006/relationships/notesSlide"/><Relationship Id="rId61" Target="notesSlides/notesSlide22.xml" Type="http://schemas.openxmlformats.org/officeDocument/2006/relationships/notesSlide"/><Relationship Id="rId62" Target="notesSlides/notesSlide23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9525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3749" y="-12700"/>
            <a:ext cx="18321312" cy="10296525"/>
            <a:chOff x="0" y="0"/>
            <a:chExt cx="24428416" cy="13728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28450" cy="13728700"/>
            </a:xfrm>
            <a:custGeom>
              <a:avLst/>
              <a:gdLst/>
              <a:ahLst/>
              <a:cxnLst/>
              <a:rect r="r" b="b" t="t" l="l"/>
              <a:pathLst>
                <a:path h="13728700" w="24428450">
                  <a:moveTo>
                    <a:pt x="0" y="0"/>
                  </a:moveTo>
                  <a:lnTo>
                    <a:pt x="24428450" y="0"/>
                  </a:lnTo>
                  <a:lnTo>
                    <a:pt x="24428450" y="13728700"/>
                  </a:lnTo>
                  <a:lnTo>
                    <a:pt x="0" y="13728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85" t="0" r="-218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422638" y="635447"/>
            <a:ext cx="13428537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b="true" sz="7200" spc="-179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Customer Data Management and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8364" y="5023245"/>
            <a:ext cx="17925379" cy="117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5400" spc="432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From Database Design to Data Warehousing and Visualizations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640" y="369888"/>
            <a:ext cx="623316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56">
                <a:solidFill>
                  <a:srgbClr val="00B0F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Stored Procedures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277100" y="663099"/>
            <a:ext cx="10972800" cy="3672909"/>
          </a:xfrm>
          <a:custGeom>
            <a:avLst/>
            <a:gdLst/>
            <a:ahLst/>
            <a:cxnLst/>
            <a:rect r="r" b="b" t="t" l="l"/>
            <a:pathLst>
              <a:path h="3672909" w="10972800">
                <a:moveTo>
                  <a:pt x="0" y="0"/>
                </a:moveTo>
                <a:lnTo>
                  <a:pt x="10972800" y="0"/>
                </a:lnTo>
                <a:lnTo>
                  <a:pt x="10972800" y="3672909"/>
                </a:lnTo>
                <a:lnTo>
                  <a:pt x="0" y="3672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9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41839" y="4573714"/>
            <a:ext cx="10519560" cy="55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750" spc="25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Procedure to get the number of orders placed by a specific customer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352204" y="5070690"/>
            <a:ext cx="8907096" cy="5010231"/>
            <a:chOff x="0" y="0"/>
            <a:chExt cx="24384051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173" r="0" b="-3173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48640" y="3649404"/>
            <a:ext cx="4642707" cy="6431517"/>
          </a:xfrm>
          <a:custGeom>
            <a:avLst/>
            <a:gdLst/>
            <a:ahLst/>
            <a:cxnLst/>
            <a:rect r="r" b="b" t="t" l="l"/>
            <a:pathLst>
              <a:path h="6431517" w="4642707">
                <a:moveTo>
                  <a:pt x="0" y="0"/>
                </a:moveTo>
                <a:lnTo>
                  <a:pt x="4642707" y="0"/>
                </a:lnTo>
                <a:lnTo>
                  <a:pt x="4642707" y="6431517"/>
                </a:lnTo>
                <a:lnTo>
                  <a:pt x="0" y="6431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000" r="0" b="-236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21880" y="104754"/>
            <a:ext cx="10519560" cy="55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3145" spc="29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Stored Procedure to add/place new order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6402" y="2290746"/>
            <a:ext cx="5538586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4070" spc="38">
                <a:solidFill>
                  <a:srgbClr val="0070C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Some other procedures</a:t>
            </a:r>
          </a:p>
        </p:txBody>
      </p:sp>
    </p:spTree>
  </p:cSld>
  <p:clrMapOvr>
    <a:masterClrMapping/>
  </p:clrMapOvr>
  <p:transition spd="med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126309" y="2126307"/>
            <a:ext cx="10313727" cy="6061116"/>
            <a:chOff x="0" y="0"/>
            <a:chExt cx="13751636" cy="80814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51688" cy="8081518"/>
            </a:xfrm>
            <a:custGeom>
              <a:avLst/>
              <a:gdLst/>
              <a:ahLst/>
              <a:cxnLst/>
              <a:rect r="r" b="b" t="t" l="l"/>
              <a:pathLst>
                <a:path h="8081518" w="13751688">
                  <a:moveTo>
                    <a:pt x="13751688" y="0"/>
                  </a:moveTo>
                  <a:lnTo>
                    <a:pt x="0" y="0"/>
                  </a:lnTo>
                  <a:lnTo>
                    <a:pt x="0" y="8081518"/>
                  </a:lnTo>
                  <a:lnTo>
                    <a:pt x="13751688" y="8081518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76092">
                    <a:alpha val="100000"/>
                  </a:srgbClr>
                </a:gs>
              </a:gsLst>
              <a:lin ang="13200000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-237743" y="3990710"/>
            <a:ext cx="6533391" cy="6057905"/>
            <a:chOff x="0" y="0"/>
            <a:chExt cx="8711188" cy="80772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11184" cy="8077200"/>
            </a:xfrm>
            <a:custGeom>
              <a:avLst/>
              <a:gdLst/>
              <a:ahLst/>
              <a:cxnLst/>
              <a:rect r="r" b="b" t="t" l="l"/>
              <a:pathLst>
                <a:path h="8077200" w="8711184">
                  <a:moveTo>
                    <a:pt x="0" y="0"/>
                  </a:moveTo>
                  <a:lnTo>
                    <a:pt x="8711184" y="0"/>
                  </a:lnTo>
                  <a:lnTo>
                    <a:pt x="8711184" y="8077200"/>
                  </a:lnTo>
                  <a:lnTo>
                    <a:pt x="0" y="8077200"/>
                  </a:lnTo>
                  <a:close/>
                </a:path>
              </a:pathLst>
            </a:custGeom>
            <a:gradFill rotWithShape="true">
              <a:gsLst>
                <a:gs pos="0">
                  <a:srgbClr val="4F81BD">
                    <a:alpha val="50000"/>
                  </a:srgbClr>
                </a:gs>
                <a:gs pos="100000">
                  <a:srgbClr val="254061">
                    <a:alpha val="0"/>
                  </a:srgbClr>
                </a:gs>
              </a:gsLst>
              <a:lin ang="16800000"/>
            </a:grad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-1771323" y="2457128"/>
            <a:ext cx="10286358" cy="5372102"/>
            <a:chOff x="0" y="0"/>
            <a:chExt cx="13715144" cy="7162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5112" cy="7162800"/>
            </a:xfrm>
            <a:custGeom>
              <a:avLst/>
              <a:gdLst/>
              <a:ahLst/>
              <a:cxnLst/>
              <a:rect r="r" b="b" t="t" l="l"/>
              <a:pathLst>
                <a:path h="7162800" w="13715112">
                  <a:moveTo>
                    <a:pt x="13715112" y="0"/>
                  </a:moveTo>
                  <a:lnTo>
                    <a:pt x="0" y="0"/>
                  </a:lnTo>
                  <a:lnTo>
                    <a:pt x="0" y="7162800"/>
                  </a:lnTo>
                  <a:lnTo>
                    <a:pt x="13715112" y="716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59000"/>
                  </a:srgbClr>
                </a:gs>
                <a:gs pos="69000">
                  <a:srgbClr val="4F81BD">
                    <a:alpha val="0"/>
                  </a:srgbClr>
                </a:gs>
              </a:gsLst>
              <a:lin ang="18600000"/>
            </a:gradFill>
          </p:spPr>
        </p:sp>
      </p:grpSp>
      <p:grpSp>
        <p:nvGrpSpPr>
          <p:cNvPr name="Group 9" id="9"/>
          <p:cNvGrpSpPr/>
          <p:nvPr/>
        </p:nvGrpSpPr>
        <p:grpSpPr>
          <a:xfrm rot="6097846">
            <a:off x="-1121033" y="1801968"/>
            <a:ext cx="7212453" cy="6132999"/>
            <a:chOff x="0" y="0"/>
            <a:chExt cx="9616604" cy="81773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16567" cy="8177276"/>
            </a:xfrm>
            <a:custGeom>
              <a:avLst/>
              <a:gdLst/>
              <a:ahLst/>
              <a:cxnLst/>
              <a:rect r="r" b="b" t="t" l="l"/>
              <a:pathLst>
                <a:path h="8177276" w="9616567">
                  <a:moveTo>
                    <a:pt x="97663" y="5777357"/>
                  </a:moveTo>
                  <a:cubicBezTo>
                    <a:pt x="33655" y="5464302"/>
                    <a:pt x="0" y="5140198"/>
                    <a:pt x="0" y="4808347"/>
                  </a:cubicBezTo>
                  <a:cubicBezTo>
                    <a:pt x="0" y="2152777"/>
                    <a:pt x="2152777" y="0"/>
                    <a:pt x="4808347" y="0"/>
                  </a:cubicBezTo>
                  <a:cubicBezTo>
                    <a:pt x="7463917" y="0"/>
                    <a:pt x="9616567" y="2152777"/>
                    <a:pt x="9616567" y="4808347"/>
                  </a:cubicBezTo>
                  <a:cubicBezTo>
                    <a:pt x="9616567" y="5306314"/>
                    <a:pt x="9540875" y="5786501"/>
                    <a:pt x="9400413" y="6238240"/>
                  </a:cubicBezTo>
                  <a:lnTo>
                    <a:pt x="9286240" y="6550152"/>
                  </a:lnTo>
                  <a:lnTo>
                    <a:pt x="1380236" y="8177276"/>
                  </a:lnTo>
                  <a:lnTo>
                    <a:pt x="1098042" y="7866888"/>
                  </a:lnTo>
                  <a:cubicBezTo>
                    <a:pt x="608076" y="7273163"/>
                    <a:pt x="257810" y="6559804"/>
                    <a:pt x="97663" y="5777357"/>
                  </a:cubicBezTo>
                  <a:close/>
                </a:path>
              </a:pathLst>
            </a:custGeom>
            <a:gradFill rotWithShape="true">
              <a:gsLst>
                <a:gs pos="39000">
                  <a:srgbClr val="95B3D7">
                    <a:alpha val="0"/>
                  </a:srgbClr>
                </a:gs>
                <a:gs pos="100000">
                  <a:srgbClr val="376092">
                    <a:alpha val="26000"/>
                  </a:srgbClr>
                </a:gs>
              </a:gsLst>
              <a:lin ang="12502154"/>
            </a:gra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87621" y="950782"/>
            <a:ext cx="2408459" cy="69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b="true" sz="5400" spc="50">
                <a:solidFill>
                  <a:srgbClr val="00B0F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Views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307381" y="1028700"/>
            <a:ext cx="11888996" cy="8757967"/>
          </a:xfrm>
          <a:custGeom>
            <a:avLst/>
            <a:gdLst/>
            <a:ahLst/>
            <a:cxnLst/>
            <a:rect r="r" b="b" t="t" l="l"/>
            <a:pathLst>
              <a:path h="8757967" w="11888996">
                <a:moveTo>
                  <a:pt x="0" y="0"/>
                </a:moveTo>
                <a:lnTo>
                  <a:pt x="11888996" y="0"/>
                </a:lnTo>
                <a:lnTo>
                  <a:pt x="11888996" y="8757967"/>
                </a:lnTo>
                <a:lnTo>
                  <a:pt x="0" y="8757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5084" y="4000500"/>
            <a:ext cx="5372104" cy="6075165"/>
          </a:xfrm>
          <a:custGeom>
            <a:avLst/>
            <a:gdLst/>
            <a:ahLst/>
            <a:cxnLst/>
            <a:rect r="r" b="b" t="t" l="l"/>
            <a:pathLst>
              <a:path h="6075165" w="5372104">
                <a:moveTo>
                  <a:pt x="0" y="0"/>
                </a:moveTo>
                <a:lnTo>
                  <a:pt x="5372104" y="0"/>
                </a:lnTo>
                <a:lnTo>
                  <a:pt x="5372104" y="6075165"/>
                </a:lnTo>
                <a:lnTo>
                  <a:pt x="0" y="6075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131040" y="183413"/>
            <a:ext cx="5836920" cy="107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56">
                <a:solidFill>
                  <a:srgbClr val="00B0F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Indexes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28600" y="1322603"/>
            <a:ext cx="11422380" cy="8766277"/>
          </a:xfrm>
          <a:custGeom>
            <a:avLst/>
            <a:gdLst/>
            <a:ahLst/>
            <a:cxnLst/>
            <a:rect r="r" b="b" t="t" l="l"/>
            <a:pathLst>
              <a:path h="8766277" w="11422380">
                <a:moveTo>
                  <a:pt x="0" y="0"/>
                </a:moveTo>
                <a:lnTo>
                  <a:pt x="11422380" y="0"/>
                </a:lnTo>
                <a:lnTo>
                  <a:pt x="11422380" y="8766277"/>
                </a:lnTo>
                <a:lnTo>
                  <a:pt x="0" y="8766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31040" y="1502206"/>
            <a:ext cx="5836920" cy="19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0"/>
              </a:lnSpc>
            </a:pPr>
            <a:r>
              <a:rPr lang="en-US" b="true" sz="3700" spc="34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Created for better performance and querying on the most queried columns withing each table.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2574988" cy="2575084"/>
          </a:xfrm>
          <a:custGeom>
            <a:avLst/>
            <a:gdLst/>
            <a:ahLst/>
            <a:cxnLst/>
            <a:rect r="r" b="b" t="t" l="l"/>
            <a:pathLst>
              <a:path h="2575084" w="2574988">
                <a:moveTo>
                  <a:pt x="0" y="0"/>
                </a:moveTo>
                <a:lnTo>
                  <a:pt x="2574988" y="0"/>
                </a:lnTo>
                <a:lnTo>
                  <a:pt x="2574988" y="2575084"/>
                </a:lnTo>
                <a:lnTo>
                  <a:pt x="0" y="2575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460228" y="1028700"/>
            <a:ext cx="7799072" cy="8229600"/>
            <a:chOff x="0" y="0"/>
            <a:chExt cx="10398763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987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398760">
                  <a:moveTo>
                    <a:pt x="0" y="0"/>
                  </a:moveTo>
                  <a:lnTo>
                    <a:pt x="10398760" y="0"/>
                  </a:lnTo>
                  <a:lnTo>
                    <a:pt x="103987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3795" t="0" r="-4379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4444928"/>
            <a:ext cx="7325769" cy="4813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47"/>
              </a:lnSpc>
            </a:pPr>
            <a:r>
              <a:rPr lang="en-US" sz="1037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Data Warehouse Schema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6114" y="1478025"/>
            <a:ext cx="92022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</p:spTree>
  </p:cSld>
  <p:clrMapOvr>
    <a:masterClrMapping/>
  </p:clrMapOvr>
  <p:transition spd="med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13926" y="47625"/>
            <a:ext cx="152521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 Warehouse Schema: (Star Schema)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3926" y="1695577"/>
            <a:ext cx="7203998" cy="657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2960" indent="-274320" lvl="2">
              <a:lnSpc>
                <a:spcPts val="4320"/>
              </a:lnSpc>
              <a:buFont typeface="Arial"/>
              <a:buChar char="⚬"/>
            </a:pPr>
            <a:r>
              <a:rPr lang="en-US" b="true" sz="36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Explanation</a:t>
            </a: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Implemented a star schema for easier querying and reporting.</a:t>
            </a:r>
          </a:p>
          <a:p>
            <a:pPr algn="l" marL="822960" indent="-274320" lvl="2">
              <a:lnSpc>
                <a:spcPts val="4320"/>
              </a:lnSpc>
            </a:pPr>
          </a:p>
          <a:p>
            <a:pPr algn="l" marL="822960" indent="-274320" lvl="2">
              <a:lnSpc>
                <a:spcPts val="4320"/>
              </a:lnSpc>
              <a:buFont typeface="Arial"/>
              <a:buChar char="⚬"/>
            </a:pPr>
            <a:r>
              <a:rPr lang="en-US" b="true" sz="36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Fact Table</a:t>
            </a: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FactOrders (storing metrics like quantity, price, total amount, etc.)</a:t>
            </a:r>
          </a:p>
          <a:p>
            <a:pPr algn="l" marL="822960" indent="-274320" lvl="2">
              <a:lnSpc>
                <a:spcPts val="4320"/>
              </a:lnSpc>
            </a:pPr>
          </a:p>
          <a:p>
            <a:pPr algn="l" marL="822960" indent="-274320" lvl="2">
              <a:lnSpc>
                <a:spcPts val="4320"/>
              </a:lnSpc>
              <a:buFont typeface="Arial"/>
              <a:buChar char="⚬"/>
            </a:pPr>
            <a:r>
              <a:rPr lang="en-US" b="true" sz="36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Dimensions</a:t>
            </a: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DimCustomer, DimProduct, DimSeller, DimShippingMethod, DimPayment, DimDate</a:t>
            </a:r>
          </a:p>
        </p:txBody>
      </p:sp>
      <p:sp>
        <p:nvSpPr>
          <p:cNvPr name="Freeform 6" id="6" descr="A diagram of a data flow  Description automatically generated with medium confidence"/>
          <p:cNvSpPr/>
          <p:nvPr/>
        </p:nvSpPr>
        <p:spPr>
          <a:xfrm flipH="false" flipV="false" rot="0">
            <a:off x="7933969" y="1095374"/>
            <a:ext cx="10040105" cy="8809309"/>
          </a:xfrm>
          <a:custGeom>
            <a:avLst/>
            <a:gdLst/>
            <a:ahLst/>
            <a:cxnLst/>
            <a:rect r="r" b="b" t="t" l="l"/>
            <a:pathLst>
              <a:path h="8809309" w="10040105">
                <a:moveTo>
                  <a:pt x="0" y="0"/>
                </a:moveTo>
                <a:lnTo>
                  <a:pt x="10040105" y="0"/>
                </a:lnTo>
                <a:lnTo>
                  <a:pt x="10040105" y="8809309"/>
                </a:lnTo>
                <a:lnTo>
                  <a:pt x="0" y="8809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screenshot of a computer  Description automatically generated"/>
          <p:cNvSpPr/>
          <p:nvPr/>
        </p:nvSpPr>
        <p:spPr>
          <a:xfrm flipH="false" flipV="false" rot="0">
            <a:off x="12204700" y="6579088"/>
            <a:ext cx="6051550" cy="3679984"/>
          </a:xfrm>
          <a:custGeom>
            <a:avLst/>
            <a:gdLst/>
            <a:ahLst/>
            <a:cxnLst/>
            <a:rect r="r" b="b" t="t" l="l"/>
            <a:pathLst>
              <a:path h="3679984" w="6051550">
                <a:moveTo>
                  <a:pt x="0" y="0"/>
                </a:moveTo>
                <a:lnTo>
                  <a:pt x="6051550" y="0"/>
                </a:lnTo>
                <a:lnTo>
                  <a:pt x="6051550" y="3679984"/>
                </a:lnTo>
                <a:lnTo>
                  <a:pt x="0" y="3679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2693" b="-145287"/>
            </a:stretch>
          </a:blipFill>
        </p:spPr>
      </p:sp>
      <p:sp>
        <p:nvSpPr>
          <p:cNvPr name="Freeform 3" id="3" descr="A screenshot of a computer  Description automatically generated"/>
          <p:cNvSpPr/>
          <p:nvPr/>
        </p:nvSpPr>
        <p:spPr>
          <a:xfrm flipH="false" flipV="false" rot="0">
            <a:off x="12204700" y="107950"/>
            <a:ext cx="5994400" cy="6375400"/>
          </a:xfrm>
          <a:custGeom>
            <a:avLst/>
            <a:gdLst/>
            <a:ahLst/>
            <a:cxnLst/>
            <a:rect r="r" b="b" t="t" l="l"/>
            <a:pathLst>
              <a:path h="6375400" w="5994400">
                <a:moveTo>
                  <a:pt x="0" y="0"/>
                </a:moveTo>
                <a:lnTo>
                  <a:pt x="5994400" y="0"/>
                </a:lnTo>
                <a:lnTo>
                  <a:pt x="5994400" y="6375400"/>
                </a:lnTo>
                <a:lnTo>
                  <a:pt x="0" y="637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795" t="0" r="-7357" b="-310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" y="6693666"/>
            <a:ext cx="12172935" cy="3591084"/>
            <a:chOff x="0" y="0"/>
            <a:chExt cx="16230580" cy="47881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30600" cy="4788154"/>
            </a:xfrm>
            <a:custGeom>
              <a:avLst/>
              <a:gdLst/>
              <a:ahLst/>
              <a:cxnLst/>
              <a:rect r="r" b="b" t="t" l="l"/>
              <a:pathLst>
                <a:path h="4788154" w="16230600">
                  <a:moveTo>
                    <a:pt x="16230600" y="0"/>
                  </a:moveTo>
                  <a:lnTo>
                    <a:pt x="0" y="0"/>
                  </a:lnTo>
                  <a:lnTo>
                    <a:pt x="0" y="4788154"/>
                  </a:lnTo>
                  <a:lnTo>
                    <a:pt x="16230600" y="4788154"/>
                  </a:lnTo>
                  <a:close/>
                </a:path>
              </a:pathLst>
            </a:custGeom>
            <a:gradFill rotWithShape="true">
              <a:gsLst>
                <a:gs pos="10000">
                  <a:srgbClr val="000000">
                    <a:alpha val="96000"/>
                  </a:srgbClr>
                </a:gs>
                <a:gs pos="100000">
                  <a:srgbClr val="4F81BD">
                    <a:alpha val="100000"/>
                  </a:srgbClr>
                </a:gs>
              </a:gsLst>
              <a:lin ang="84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" y="6691416"/>
            <a:ext cx="12172927" cy="3595582"/>
            <a:chOff x="0" y="0"/>
            <a:chExt cx="16230569" cy="47941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30600" cy="4794123"/>
            </a:xfrm>
            <a:custGeom>
              <a:avLst/>
              <a:gdLst/>
              <a:ahLst/>
              <a:cxnLst/>
              <a:rect r="r" b="b" t="t" l="l"/>
              <a:pathLst>
                <a:path h="4794123" w="16230600">
                  <a:moveTo>
                    <a:pt x="16230600" y="0"/>
                  </a:moveTo>
                  <a:lnTo>
                    <a:pt x="0" y="0"/>
                  </a:lnTo>
                  <a:lnTo>
                    <a:pt x="0" y="4794123"/>
                  </a:lnTo>
                  <a:lnTo>
                    <a:pt x="16230600" y="4794123"/>
                  </a:lnTo>
                  <a:close/>
                </a:path>
              </a:pathLst>
            </a:custGeom>
            <a:gradFill rotWithShape="true">
              <a:gsLst>
                <a:gs pos="7000">
                  <a:srgbClr val="000000">
                    <a:alpha val="49000"/>
                  </a:srgbClr>
                </a:gs>
                <a:gs pos="67000">
                  <a:srgbClr val="376092">
                    <a:alpha val="0"/>
                  </a:srgbClr>
                </a:gs>
              </a:gsLst>
              <a:lin ang="3000000"/>
            </a:gra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35048" y="7255699"/>
            <a:ext cx="10118054" cy="152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5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Dimension tables</a:t>
            </a:r>
          </a:p>
        </p:txBody>
      </p:sp>
      <p:sp>
        <p:nvSpPr>
          <p:cNvPr name="Freeform 9" id="9" descr="A screenshot of a computer  Description automatically generated"/>
          <p:cNvSpPr/>
          <p:nvPr/>
        </p:nvSpPr>
        <p:spPr>
          <a:xfrm flipH="false" flipV="false" rot="0">
            <a:off x="88900" y="107950"/>
            <a:ext cx="12071350" cy="6560038"/>
          </a:xfrm>
          <a:custGeom>
            <a:avLst/>
            <a:gdLst/>
            <a:ahLst/>
            <a:cxnLst/>
            <a:rect r="r" b="b" t="t" l="l"/>
            <a:pathLst>
              <a:path h="6560038" w="12071350">
                <a:moveTo>
                  <a:pt x="0" y="0"/>
                </a:moveTo>
                <a:lnTo>
                  <a:pt x="12071350" y="0"/>
                </a:lnTo>
                <a:lnTo>
                  <a:pt x="12071350" y="6560038"/>
                </a:lnTo>
                <a:lnTo>
                  <a:pt x="0" y="656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6" r="-2" b="-10451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" y="0"/>
            <a:ext cx="18287997" cy="2363932"/>
            <a:chOff x="0" y="0"/>
            <a:chExt cx="24383996" cy="3151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3151886"/>
            </a:xfrm>
            <a:custGeom>
              <a:avLst/>
              <a:gdLst/>
              <a:ahLst/>
              <a:cxnLst/>
              <a:rect r="r" b="b" t="t" l="l"/>
              <a:pathLst>
                <a:path h="315188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3151886"/>
                  </a:lnTo>
                  <a:lnTo>
                    <a:pt x="24384000" y="315188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96000"/>
                  </a:srgbClr>
                </a:gs>
                <a:gs pos="100000">
                  <a:srgbClr val="376092">
                    <a:alpha val="100000"/>
                  </a:srgbClr>
                </a:gs>
              </a:gsLst>
              <a:lin ang="16816137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2193284" cy="2363191"/>
            <a:chOff x="0" y="0"/>
            <a:chExt cx="16257712" cy="31509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57651" cy="3150870"/>
            </a:xfrm>
            <a:custGeom>
              <a:avLst/>
              <a:gdLst/>
              <a:ahLst/>
              <a:cxnLst/>
              <a:rect r="r" b="b" t="t" l="l"/>
              <a:pathLst>
                <a:path h="3150870" w="16257651">
                  <a:moveTo>
                    <a:pt x="0" y="0"/>
                  </a:moveTo>
                  <a:lnTo>
                    <a:pt x="16257651" y="0"/>
                  </a:lnTo>
                  <a:lnTo>
                    <a:pt x="16257651" y="3150870"/>
                  </a:lnTo>
                  <a:lnTo>
                    <a:pt x="0" y="3150870"/>
                  </a:lnTo>
                  <a:close/>
                </a:path>
              </a:pathLst>
            </a:custGeom>
            <a:gradFill rotWithShape="true">
              <a:gsLst>
                <a:gs pos="0">
                  <a:srgbClr val="4F81BD">
                    <a:alpha val="41000"/>
                  </a:srgbClr>
                </a:gs>
                <a:gs pos="74000">
                  <a:srgbClr val="95B3D7">
                    <a:alpha val="0"/>
                  </a:srgbClr>
                </a:gs>
              </a:gsLst>
              <a:lin ang="8446292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" y="-12700"/>
            <a:ext cx="18288002" cy="2361466"/>
            <a:chOff x="0" y="0"/>
            <a:chExt cx="24384003" cy="31486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3148584"/>
            </a:xfrm>
            <a:custGeom>
              <a:avLst/>
              <a:gdLst/>
              <a:ahLst/>
              <a:cxnLst/>
              <a:rect r="r" b="b" t="t" l="l"/>
              <a:pathLst>
                <a:path h="3148584" w="24384000">
                  <a:moveTo>
                    <a:pt x="24384000" y="0"/>
                  </a:moveTo>
                  <a:lnTo>
                    <a:pt x="0" y="0"/>
                  </a:lnTo>
                  <a:lnTo>
                    <a:pt x="0" y="3148584"/>
                  </a:lnTo>
                  <a:lnTo>
                    <a:pt x="24384000" y="314858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63000"/>
                  </a:srgbClr>
                </a:gs>
                <a:gs pos="78000">
                  <a:srgbClr val="4F81BD">
                    <a:alpha val="15000"/>
                  </a:srgbClr>
                </a:gs>
              </a:gsLst>
              <a:lin ang="15583233"/>
            </a:gra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41009" y="474927"/>
            <a:ext cx="10412702" cy="159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5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Fact table (orders)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590800" y="2482913"/>
            <a:ext cx="12056831" cy="7682637"/>
          </a:xfrm>
          <a:custGeom>
            <a:avLst/>
            <a:gdLst/>
            <a:ahLst/>
            <a:cxnLst/>
            <a:rect r="r" b="b" t="t" l="l"/>
            <a:pathLst>
              <a:path h="7682637" w="12056831">
                <a:moveTo>
                  <a:pt x="0" y="0"/>
                </a:moveTo>
                <a:lnTo>
                  <a:pt x="12056831" y="0"/>
                </a:lnTo>
                <a:lnTo>
                  <a:pt x="12056831" y="7682637"/>
                </a:lnTo>
                <a:lnTo>
                  <a:pt x="0" y="768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501" t="0" r="-2141" b="-23818"/>
            </a:stretch>
          </a:blipFill>
        </p:spPr>
      </p:sp>
    </p:spTree>
  </p:cSld>
  <p:clrMapOvr>
    <a:masterClrMapping/>
  </p:clrMapOvr>
  <p:transition spd="med">
    <p:wipe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6235" y="146187"/>
            <a:ext cx="15252150" cy="95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3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ETL Process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69" y="1301740"/>
            <a:ext cx="17773631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36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Process</a:t>
            </a:r>
            <a:r>
              <a:rPr lang="en-US" sz="3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Extract data from the original database, transform it for accuracy, and load                    it into the data warehouse.</a:t>
            </a:r>
          </a:p>
          <a:p>
            <a:pPr algn="l">
              <a:lnSpc>
                <a:spcPts val="4438"/>
              </a:lnSpc>
            </a:pPr>
            <a:r>
              <a:rPr lang="en-US" sz="36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Tools</a:t>
            </a:r>
            <a:r>
              <a:rPr lang="en-US" sz="3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SQL Server Integration Services (SSIS), SQL, SSMS, VS code.</a:t>
            </a:r>
          </a:p>
        </p:txBody>
      </p:sp>
      <p:sp>
        <p:nvSpPr>
          <p:cNvPr name="Freeform 6" id="6" descr="A screenshot of a computer  Description automatically generated"/>
          <p:cNvSpPr/>
          <p:nvPr/>
        </p:nvSpPr>
        <p:spPr>
          <a:xfrm flipH="false" flipV="false" rot="0">
            <a:off x="330835" y="3296810"/>
            <a:ext cx="8315325" cy="6343650"/>
          </a:xfrm>
          <a:custGeom>
            <a:avLst/>
            <a:gdLst/>
            <a:ahLst/>
            <a:cxnLst/>
            <a:rect r="r" b="b" t="t" l="l"/>
            <a:pathLst>
              <a:path h="6343650" w="8315325">
                <a:moveTo>
                  <a:pt x="0" y="0"/>
                </a:moveTo>
                <a:lnTo>
                  <a:pt x="8315325" y="0"/>
                </a:lnTo>
                <a:lnTo>
                  <a:pt x="8315325" y="6343650"/>
                </a:lnTo>
                <a:lnTo>
                  <a:pt x="0" y="634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 descr="A screenshot of a computer  Description automatically generated"/>
          <p:cNvSpPr/>
          <p:nvPr/>
        </p:nvSpPr>
        <p:spPr>
          <a:xfrm flipH="false" flipV="false" rot="0">
            <a:off x="8971299" y="3272998"/>
            <a:ext cx="8991600" cy="6391275"/>
          </a:xfrm>
          <a:custGeom>
            <a:avLst/>
            <a:gdLst/>
            <a:ahLst/>
            <a:cxnLst/>
            <a:rect r="r" b="b" t="t" l="l"/>
            <a:pathLst>
              <a:path h="6391275" w="8991600">
                <a:moveTo>
                  <a:pt x="0" y="0"/>
                </a:moveTo>
                <a:lnTo>
                  <a:pt x="8991600" y="0"/>
                </a:lnTo>
                <a:lnTo>
                  <a:pt x="8991600" y="6391275"/>
                </a:lnTo>
                <a:lnTo>
                  <a:pt x="0" y="6391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72" t="0" r="-3072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39771" y="4010974"/>
            <a:ext cx="8664515" cy="4398040"/>
            <a:chOff x="0" y="0"/>
            <a:chExt cx="11552687" cy="58640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52682" cy="5864098"/>
            </a:xfrm>
            <a:custGeom>
              <a:avLst/>
              <a:gdLst/>
              <a:ahLst/>
              <a:cxnLst/>
              <a:rect r="r" b="b" t="t" l="l"/>
              <a:pathLst>
                <a:path h="5864098" w="11552682">
                  <a:moveTo>
                    <a:pt x="0" y="0"/>
                  </a:moveTo>
                  <a:lnTo>
                    <a:pt x="11552682" y="0"/>
                  </a:lnTo>
                  <a:lnTo>
                    <a:pt x="11552682" y="5864098"/>
                  </a:lnTo>
                  <a:lnTo>
                    <a:pt x="0" y="5864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59" t="0" r="-75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61735" y="3965749"/>
            <a:ext cx="8886532" cy="4443266"/>
            <a:chOff x="0" y="0"/>
            <a:chExt cx="11848709" cy="59243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48719" cy="5924296"/>
            </a:xfrm>
            <a:custGeom>
              <a:avLst/>
              <a:gdLst/>
              <a:ahLst/>
              <a:cxnLst/>
              <a:rect r="r" b="b" t="t" l="l"/>
              <a:pathLst>
                <a:path h="5924296" w="11848719">
                  <a:moveTo>
                    <a:pt x="0" y="0"/>
                  </a:moveTo>
                  <a:lnTo>
                    <a:pt x="11848719" y="0"/>
                  </a:lnTo>
                  <a:lnTo>
                    <a:pt x="11848719" y="5924296"/>
                  </a:lnTo>
                  <a:lnTo>
                    <a:pt x="0" y="5924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79504" y="277208"/>
            <a:ext cx="152521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3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Python Data Visualizations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9504" y="1899608"/>
            <a:ext cx="174726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Overview</a:t>
            </a:r>
            <a:r>
              <a:rPr lang="en-US" sz="3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Visualizations were created using Python for detailed data exploration and analysis.</a:t>
            </a:r>
          </a:p>
          <a:p>
            <a:pPr algn="l">
              <a:lnSpc>
                <a:spcPts val="43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734473" y="3146599"/>
            <a:ext cx="481905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Visualization Examples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6821" y="8428065"/>
            <a:ext cx="654902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Top 10 Customers by Total Amount Spent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09388" y="8428065"/>
            <a:ext cx="599122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Top 5 Products by Number of Transactions</a:t>
            </a:r>
          </a:p>
        </p:txBody>
      </p:sp>
    </p:spTree>
  </p:cSld>
  <p:clrMapOvr>
    <a:masterClrMapping/>
  </p:clrMapOvr>
  <p:transition spd="med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8" y="265630"/>
            <a:ext cx="18288038" cy="9300175"/>
            <a:chOff x="0" y="0"/>
            <a:chExt cx="24384051" cy="124002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400280"/>
                  </a:lnTo>
                  <a:lnTo>
                    <a:pt x="0" y="1240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27" r="0" b="-427"/>
              </a:stretch>
            </a:blipFill>
          </p:spPr>
        </p:sp>
      </p:grpSp>
    </p:spTree>
  </p:cSld>
  <p:clrMapOvr>
    <a:masterClrMapping/>
  </p:clrMapOvr>
  <p:transition spd="med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640" y="320358"/>
            <a:ext cx="8046720" cy="10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b="true" sz="4999" spc="46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Table of contents: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8639" y="1626870"/>
            <a:ext cx="8905819" cy="734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2600" indent="-241300" lvl="1">
              <a:lnSpc>
                <a:spcPts val="4800"/>
              </a:lnSpc>
              <a:buFont typeface="Arial"/>
              <a:buChar char="•"/>
            </a:pPr>
            <a:r>
              <a:rPr lang="en-US" sz="4000" spc="37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Project Overview</a:t>
            </a:r>
          </a:p>
          <a:p>
            <a:pPr algn="l" marL="482600" indent="-241300" lvl="1">
              <a:lnSpc>
                <a:spcPts val="4800"/>
              </a:lnSpc>
              <a:buFont typeface="Arial"/>
              <a:buChar char="•"/>
            </a:pPr>
            <a:r>
              <a:rPr lang="en-US" sz="4000" spc="37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DatabaseDesign</a:t>
            </a:r>
          </a:p>
          <a:p>
            <a:pPr algn="l" marL="482600" indent="-241300" lvl="1">
              <a:lnSpc>
                <a:spcPts val="4800"/>
              </a:lnSpc>
              <a:buFont typeface="Arial"/>
              <a:buChar char="•"/>
            </a:pPr>
            <a:r>
              <a:rPr lang="en-US" sz="4000" spc="37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Data Warehouse Schema</a:t>
            </a:r>
          </a:p>
          <a:p>
            <a:pPr algn="l" marL="482600" indent="-241300" lvl="1">
              <a:lnSpc>
                <a:spcPts val="4800"/>
              </a:lnSpc>
              <a:buFont typeface="Arial"/>
              <a:buChar char="•"/>
            </a:pPr>
            <a:r>
              <a:rPr lang="en-US" sz="4000" spc="37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ETLProcess</a:t>
            </a:r>
          </a:p>
          <a:p>
            <a:pPr algn="l" marL="482600" indent="-241300" lvl="1">
              <a:lnSpc>
                <a:spcPts val="4800"/>
              </a:lnSpc>
              <a:buFont typeface="Arial"/>
              <a:buChar char="•"/>
            </a:pPr>
            <a:r>
              <a:rPr lang="en-US" sz="4000" spc="37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Pghon Visualizations</a:t>
            </a:r>
          </a:p>
          <a:p>
            <a:pPr algn="l" marL="482600" indent="-241300" lvl="1">
              <a:lnSpc>
                <a:spcPts val="4800"/>
              </a:lnSpc>
              <a:buFont typeface="Arial"/>
              <a:buChar char="•"/>
            </a:pPr>
            <a:r>
              <a:rPr lang="en-US" sz="4000" spc="37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Power Bl Visualizations</a:t>
            </a:r>
          </a:p>
          <a:p>
            <a:pPr algn="l" marL="482600" indent="-241300" lvl="1">
              <a:lnSpc>
                <a:spcPts val="4800"/>
              </a:lnSpc>
              <a:buFont typeface="Arial"/>
              <a:buChar char="•"/>
            </a:pPr>
            <a:r>
              <a:rPr lang="en-US" sz="4000" spc="37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Team Members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515600" y="1270970"/>
            <a:ext cx="7315200" cy="7418356"/>
          </a:xfrm>
          <a:custGeom>
            <a:avLst/>
            <a:gdLst/>
            <a:ahLst/>
            <a:cxnLst/>
            <a:rect r="r" b="b" t="t" l="l"/>
            <a:pathLst>
              <a:path h="7418356" w="7315200">
                <a:moveTo>
                  <a:pt x="0" y="0"/>
                </a:moveTo>
                <a:lnTo>
                  <a:pt x="7315200" y="0"/>
                </a:lnTo>
                <a:lnTo>
                  <a:pt x="7315200" y="7418356"/>
                </a:lnTo>
                <a:lnTo>
                  <a:pt x="0" y="7418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310" r="0" b="-1331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1514475"/>
            <a:ext cx="9144000" cy="6999451"/>
            <a:chOff x="0" y="0"/>
            <a:chExt cx="12192000" cy="9332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92000" cy="9332595"/>
            </a:xfrm>
            <a:custGeom>
              <a:avLst/>
              <a:gdLst/>
              <a:ahLst/>
              <a:cxnLst/>
              <a:rect r="r" b="b" t="t" l="l"/>
              <a:pathLst>
                <a:path h="9332595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9332595"/>
                  </a:lnTo>
                  <a:lnTo>
                    <a:pt x="0" y="9332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48" r="0" b="-64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08444" y="485775"/>
            <a:ext cx="86355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3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Power BI Visualizations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8572" y="1914525"/>
            <a:ext cx="8115300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Power BI dashboards provide real-time insights and interactivity for business intelligence.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8572" y="4271962"/>
            <a:ext cx="6861117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Key Metrics</a:t>
            </a: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Total sales, AVG. Sellers Salary, 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No. Orders and Total Sales By Category, 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No. Orders By Sales Person.</a:t>
            </a:r>
          </a:p>
        </p:txBody>
      </p:sp>
    </p:spTree>
  </p:cSld>
  <p:clrMapOvr>
    <a:masterClrMapping/>
  </p:clrMapOvr>
  <p:transition spd="med">
    <p:wipe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92" t="0" r="-3892" b="0"/>
              </a:stretch>
            </a:blipFill>
          </p:spPr>
        </p:sp>
      </p:grpSp>
    </p:spTree>
  </p:cSld>
  <p:clrMapOvr>
    <a:masterClrMapping/>
  </p:clrMapOvr>
  <p:transition spd="med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96351" y="289107"/>
            <a:ext cx="409533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891376"/>
            <a:ext cx="18288038" cy="250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87071" indent="-562357" lvl="2">
              <a:lnSpc>
                <a:spcPts val="6641"/>
              </a:lnSpc>
              <a:buAutoNum type="arabicPeriod" startAt="1"/>
            </a:pPr>
            <a:r>
              <a:rPr lang="en-US" sz="5534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Conclusion: Successfully integrated a customer data management system that allows for comprehensive data reporting and analysis.</a:t>
            </a:r>
          </a:p>
        </p:txBody>
      </p:sp>
    </p:spTree>
  </p:cSld>
  <p:clrMapOvr>
    <a:masterClrMapping/>
  </p:clrMapOvr>
  <p:transition spd="med">
    <p:wipe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77189" y="2491541"/>
            <a:ext cx="1256919" cy="1256919"/>
          </a:xfrm>
          <a:custGeom>
            <a:avLst/>
            <a:gdLst/>
            <a:ahLst/>
            <a:cxnLst/>
            <a:rect r="r" b="b" t="t" l="l"/>
            <a:pathLst>
              <a:path h="1256919" w="1256919">
                <a:moveTo>
                  <a:pt x="0" y="0"/>
                </a:moveTo>
                <a:lnTo>
                  <a:pt x="1256919" y="0"/>
                </a:lnTo>
                <a:lnTo>
                  <a:pt x="1256919" y="1256919"/>
                </a:lnTo>
                <a:lnTo>
                  <a:pt x="0" y="125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77189" y="4784655"/>
            <a:ext cx="1256919" cy="1256919"/>
          </a:xfrm>
          <a:custGeom>
            <a:avLst/>
            <a:gdLst/>
            <a:ahLst/>
            <a:cxnLst/>
            <a:rect r="r" b="b" t="t" l="l"/>
            <a:pathLst>
              <a:path h="1256919" w="1256919">
                <a:moveTo>
                  <a:pt x="0" y="0"/>
                </a:moveTo>
                <a:lnTo>
                  <a:pt x="1256919" y="0"/>
                </a:lnTo>
                <a:lnTo>
                  <a:pt x="1256919" y="1256919"/>
                </a:lnTo>
                <a:lnTo>
                  <a:pt x="0" y="125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77189" y="7059891"/>
            <a:ext cx="1256919" cy="1256919"/>
          </a:xfrm>
          <a:custGeom>
            <a:avLst/>
            <a:gdLst/>
            <a:ahLst/>
            <a:cxnLst/>
            <a:rect r="r" b="b" t="t" l="l"/>
            <a:pathLst>
              <a:path h="1256919" w="1256919">
                <a:moveTo>
                  <a:pt x="0" y="0"/>
                </a:moveTo>
                <a:lnTo>
                  <a:pt x="1256919" y="0"/>
                </a:lnTo>
                <a:lnTo>
                  <a:pt x="1256919" y="1256919"/>
                </a:lnTo>
                <a:lnTo>
                  <a:pt x="0" y="125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98341" y="7059891"/>
            <a:ext cx="1256919" cy="1256919"/>
          </a:xfrm>
          <a:custGeom>
            <a:avLst/>
            <a:gdLst/>
            <a:ahLst/>
            <a:cxnLst/>
            <a:rect r="r" b="b" t="t" l="l"/>
            <a:pathLst>
              <a:path h="1256919" w="1256919">
                <a:moveTo>
                  <a:pt x="0" y="0"/>
                </a:moveTo>
                <a:lnTo>
                  <a:pt x="1256919" y="0"/>
                </a:lnTo>
                <a:lnTo>
                  <a:pt x="1256919" y="1256919"/>
                </a:lnTo>
                <a:lnTo>
                  <a:pt x="0" y="125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98341" y="4784655"/>
            <a:ext cx="1256919" cy="1256919"/>
          </a:xfrm>
          <a:custGeom>
            <a:avLst/>
            <a:gdLst/>
            <a:ahLst/>
            <a:cxnLst/>
            <a:rect r="r" b="b" t="t" l="l"/>
            <a:pathLst>
              <a:path h="1256919" w="1256919">
                <a:moveTo>
                  <a:pt x="0" y="0"/>
                </a:moveTo>
                <a:lnTo>
                  <a:pt x="1256919" y="0"/>
                </a:lnTo>
                <a:lnTo>
                  <a:pt x="1256919" y="1256919"/>
                </a:lnTo>
                <a:lnTo>
                  <a:pt x="0" y="125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98341" y="2491541"/>
            <a:ext cx="1256919" cy="1256919"/>
          </a:xfrm>
          <a:custGeom>
            <a:avLst/>
            <a:gdLst/>
            <a:ahLst/>
            <a:cxnLst/>
            <a:rect r="r" b="b" t="t" l="l"/>
            <a:pathLst>
              <a:path h="1256919" w="1256919">
                <a:moveTo>
                  <a:pt x="0" y="0"/>
                </a:moveTo>
                <a:lnTo>
                  <a:pt x="1256919" y="0"/>
                </a:lnTo>
                <a:lnTo>
                  <a:pt x="1256919" y="1256919"/>
                </a:lnTo>
                <a:lnTo>
                  <a:pt x="0" y="125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17875" y="943375"/>
            <a:ext cx="152521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Presented By: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96793" y="2739666"/>
            <a:ext cx="45994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63601" y="3886787"/>
            <a:ext cx="558195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Abdelrahman Maged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96793" y="5014816"/>
            <a:ext cx="45994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63601" y="6162187"/>
            <a:ext cx="558195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Mariem Ehab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96793" y="7246224"/>
            <a:ext cx="45994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63601" y="8437587"/>
            <a:ext cx="558195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Roqia Nabil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2006" y="2739666"/>
            <a:ext cx="56089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2449" y="3886787"/>
            <a:ext cx="558195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Ahmed AbdElmohaimen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92006" y="5016637"/>
            <a:ext cx="5274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42449" y="6162187"/>
            <a:ext cx="558195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Alaa Mahdy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58586" y="7288266"/>
            <a:ext cx="56089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2449" y="8437587"/>
            <a:ext cx="558195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Ali Shaaban</a:t>
            </a:r>
          </a:p>
        </p:txBody>
      </p:sp>
    </p:spTree>
  </p:cSld>
  <p:clrMapOvr>
    <a:masterClrMapping/>
  </p:clrMapOvr>
  <p:transition spd="med">
    <p:cover dir="ru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294900"/>
            <a:ext cx="5617950" cy="184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719"/>
              </a:lnSpc>
            </a:pPr>
            <a:r>
              <a:rPr lang="en-US" sz="10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Thanks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643290" y="1227523"/>
            <a:ext cx="8616010" cy="7831954"/>
            <a:chOff x="0" y="0"/>
            <a:chExt cx="11488013" cy="104426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88039" cy="10442575"/>
            </a:xfrm>
            <a:custGeom>
              <a:avLst/>
              <a:gdLst/>
              <a:ahLst/>
              <a:cxnLst/>
              <a:rect r="r" b="b" t="t" l="l"/>
              <a:pathLst>
                <a:path h="10442575" w="11488039">
                  <a:moveTo>
                    <a:pt x="0" y="0"/>
                  </a:moveTo>
                  <a:lnTo>
                    <a:pt x="11488039" y="0"/>
                  </a:lnTo>
                  <a:lnTo>
                    <a:pt x="11488039" y="10442575"/>
                  </a:lnTo>
                  <a:lnTo>
                    <a:pt x="0" y="10442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" r="0" b="-9"/>
              </a:stretch>
            </a:blipFill>
          </p:spPr>
        </p:sp>
      </p:grpSp>
    </p:spTree>
  </p:cSld>
  <p:clrMapOvr>
    <a:masterClrMapping/>
  </p:clrMapOvr>
  <p:transition spd="med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33869" y="645298"/>
            <a:ext cx="86101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Project Overview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03068" y="1626373"/>
            <a:ext cx="5156232" cy="7034254"/>
            <a:chOff x="0" y="0"/>
            <a:chExt cx="6874976" cy="9379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75018" cy="9378950"/>
            </a:xfrm>
            <a:custGeom>
              <a:avLst/>
              <a:gdLst/>
              <a:ahLst/>
              <a:cxnLst/>
              <a:rect r="r" b="b" t="t" l="l"/>
              <a:pathLst>
                <a:path h="9378950" w="6875018">
                  <a:moveTo>
                    <a:pt x="0" y="0"/>
                  </a:moveTo>
                  <a:lnTo>
                    <a:pt x="6875018" y="0"/>
                  </a:lnTo>
                  <a:lnTo>
                    <a:pt x="6875018" y="9378950"/>
                  </a:lnTo>
                  <a:lnTo>
                    <a:pt x="0" y="9378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0923" t="0" r="-4092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66935" y="2096301"/>
            <a:ext cx="11696465" cy="1875292"/>
            <a:chOff x="0" y="0"/>
            <a:chExt cx="15595287" cy="25003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95346" cy="2500376"/>
            </a:xfrm>
            <a:custGeom>
              <a:avLst/>
              <a:gdLst/>
              <a:ahLst/>
              <a:cxnLst/>
              <a:rect r="r" b="b" t="t" l="l"/>
              <a:pathLst>
                <a:path h="2500376" w="15595346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lnTo>
                    <a:pt x="15345283" y="0"/>
                  </a:lnTo>
                  <a:cubicBezTo>
                    <a:pt x="15483332" y="0"/>
                    <a:pt x="15595346" y="111887"/>
                    <a:pt x="15595346" y="250063"/>
                  </a:cubicBezTo>
                  <a:lnTo>
                    <a:pt x="15595346" y="2250313"/>
                  </a:lnTo>
                  <a:cubicBezTo>
                    <a:pt x="15595346" y="2388362"/>
                    <a:pt x="15483458" y="2500376"/>
                    <a:pt x="15345283" y="2500376"/>
                  </a:cubicBezTo>
                  <a:lnTo>
                    <a:pt x="250063" y="2500376"/>
                  </a:lnTo>
                  <a:cubicBezTo>
                    <a:pt x="111887" y="2500376"/>
                    <a:pt x="0" y="2388489"/>
                    <a:pt x="0" y="2250313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34211" y="2518242"/>
            <a:ext cx="1031410" cy="1031410"/>
          </a:xfrm>
          <a:custGeom>
            <a:avLst/>
            <a:gdLst/>
            <a:ahLst/>
            <a:cxnLst/>
            <a:rect r="r" b="b" t="t" l="l"/>
            <a:pathLst>
              <a:path h="1031410" w="1031410">
                <a:moveTo>
                  <a:pt x="0" y="0"/>
                </a:moveTo>
                <a:lnTo>
                  <a:pt x="1031410" y="0"/>
                </a:lnTo>
                <a:lnTo>
                  <a:pt x="1031410" y="1031410"/>
                </a:lnTo>
                <a:lnTo>
                  <a:pt x="0" y="1031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26602" y="2290006"/>
            <a:ext cx="9143091" cy="148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b="true" sz="2499" spc="23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Objective</a:t>
            </a: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 Develop a customer data management system integrating a transactional database, data warehouse, and data visualization.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66935" y="4440417"/>
            <a:ext cx="11696465" cy="1875292"/>
            <a:chOff x="0" y="0"/>
            <a:chExt cx="15595287" cy="25003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95346" cy="2500376"/>
            </a:xfrm>
            <a:custGeom>
              <a:avLst/>
              <a:gdLst/>
              <a:ahLst/>
              <a:cxnLst/>
              <a:rect r="r" b="b" t="t" l="l"/>
              <a:pathLst>
                <a:path h="2500376" w="15595346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lnTo>
                    <a:pt x="15345283" y="0"/>
                  </a:lnTo>
                  <a:cubicBezTo>
                    <a:pt x="15483332" y="0"/>
                    <a:pt x="15595346" y="111887"/>
                    <a:pt x="15595346" y="250063"/>
                  </a:cubicBezTo>
                  <a:lnTo>
                    <a:pt x="15595346" y="2250313"/>
                  </a:lnTo>
                  <a:cubicBezTo>
                    <a:pt x="15595346" y="2388362"/>
                    <a:pt x="15483458" y="2500376"/>
                    <a:pt x="15345283" y="2500376"/>
                  </a:cubicBezTo>
                  <a:lnTo>
                    <a:pt x="250063" y="2500376"/>
                  </a:lnTo>
                  <a:cubicBezTo>
                    <a:pt x="111887" y="2500376"/>
                    <a:pt x="0" y="2388489"/>
                    <a:pt x="0" y="2250313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34211" y="4862358"/>
            <a:ext cx="1031410" cy="1031410"/>
          </a:xfrm>
          <a:custGeom>
            <a:avLst/>
            <a:gdLst/>
            <a:ahLst/>
            <a:cxnLst/>
            <a:rect r="r" b="b" t="t" l="l"/>
            <a:pathLst>
              <a:path h="1031410" w="1031410">
                <a:moveTo>
                  <a:pt x="0" y="0"/>
                </a:moveTo>
                <a:lnTo>
                  <a:pt x="1031410" y="0"/>
                </a:lnTo>
                <a:lnTo>
                  <a:pt x="1031410" y="1031410"/>
                </a:lnTo>
                <a:lnTo>
                  <a:pt x="0" y="1031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26602" y="4634122"/>
            <a:ext cx="9143091" cy="148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b="true" sz="2499" spc="23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Key Phases</a:t>
            </a: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 Database schema design, data warehouse setup, ETL process, Python and Power BI visualizations.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66935" y="6784532"/>
            <a:ext cx="11696465" cy="1875292"/>
            <a:chOff x="0" y="0"/>
            <a:chExt cx="15595287" cy="25003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95346" cy="2500376"/>
            </a:xfrm>
            <a:custGeom>
              <a:avLst/>
              <a:gdLst/>
              <a:ahLst/>
              <a:cxnLst/>
              <a:rect r="r" b="b" t="t" l="l"/>
              <a:pathLst>
                <a:path h="2500376" w="15595346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lnTo>
                    <a:pt x="15345283" y="0"/>
                  </a:lnTo>
                  <a:cubicBezTo>
                    <a:pt x="15483332" y="0"/>
                    <a:pt x="15595346" y="111887"/>
                    <a:pt x="15595346" y="250063"/>
                  </a:cubicBezTo>
                  <a:lnTo>
                    <a:pt x="15595346" y="2250313"/>
                  </a:lnTo>
                  <a:cubicBezTo>
                    <a:pt x="15595346" y="2388362"/>
                    <a:pt x="15483458" y="2500376"/>
                    <a:pt x="15345283" y="2500376"/>
                  </a:cubicBezTo>
                  <a:lnTo>
                    <a:pt x="250063" y="2500376"/>
                  </a:lnTo>
                  <a:cubicBezTo>
                    <a:pt x="111887" y="2500376"/>
                    <a:pt x="0" y="2388489"/>
                    <a:pt x="0" y="2250313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34211" y="7206473"/>
            <a:ext cx="1031410" cy="1031410"/>
          </a:xfrm>
          <a:custGeom>
            <a:avLst/>
            <a:gdLst/>
            <a:ahLst/>
            <a:cxnLst/>
            <a:rect r="r" b="b" t="t" l="l"/>
            <a:pathLst>
              <a:path h="1031410" w="1031410">
                <a:moveTo>
                  <a:pt x="0" y="0"/>
                </a:moveTo>
                <a:lnTo>
                  <a:pt x="1031410" y="0"/>
                </a:lnTo>
                <a:lnTo>
                  <a:pt x="1031410" y="1031410"/>
                </a:lnTo>
                <a:lnTo>
                  <a:pt x="0" y="10314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626602" y="6978238"/>
            <a:ext cx="9143091" cy="148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b="true" sz="2499" spc="23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Technologies</a:t>
            </a: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 SQL Server, Python, Power BI, SSIS.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37575" y="3531825"/>
            <a:ext cx="2574988" cy="2575084"/>
          </a:xfrm>
          <a:custGeom>
            <a:avLst/>
            <a:gdLst/>
            <a:ahLst/>
            <a:cxnLst/>
            <a:rect r="r" b="b" t="t" l="l"/>
            <a:pathLst>
              <a:path h="2575084" w="2574988">
                <a:moveTo>
                  <a:pt x="0" y="0"/>
                </a:moveTo>
                <a:lnTo>
                  <a:pt x="2574989" y="0"/>
                </a:lnTo>
                <a:lnTo>
                  <a:pt x="2574989" y="2575084"/>
                </a:lnTo>
                <a:lnTo>
                  <a:pt x="0" y="2575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5181" y="6395310"/>
            <a:ext cx="7325769" cy="3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47"/>
              </a:lnSpc>
            </a:pPr>
            <a:r>
              <a:rPr lang="en-US" sz="1037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Database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4989" y="3981150"/>
            <a:ext cx="92022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470950" y="508250"/>
            <a:ext cx="9091350" cy="7745850"/>
            <a:chOff x="0" y="0"/>
            <a:chExt cx="12121800" cy="10327800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12121769" cy="10327767"/>
            </a:xfrm>
            <a:custGeom>
              <a:avLst/>
              <a:gdLst/>
              <a:ahLst/>
              <a:cxnLst/>
              <a:rect r="r" b="b" t="t" l="l"/>
              <a:pathLst>
                <a:path h="10327767" w="12121769">
                  <a:moveTo>
                    <a:pt x="12121769" y="0"/>
                  </a:moveTo>
                  <a:lnTo>
                    <a:pt x="0" y="0"/>
                  </a:lnTo>
                  <a:lnTo>
                    <a:pt x="0" y="10327767"/>
                  </a:lnTo>
                  <a:lnTo>
                    <a:pt x="12121769" y="10327767"/>
                  </a:lnTo>
                  <a:lnTo>
                    <a:pt x="12121769" y="0"/>
                  </a:lnTo>
                  <a:close/>
                </a:path>
              </a:pathLst>
            </a:custGeom>
            <a:blipFill>
              <a:blip r:embed="rId6"/>
              <a:stretch>
                <a:fillRect l="-1069" t="0" r="-1069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48640" y="522288"/>
            <a:ext cx="804672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spc="41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Key Database Phases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425700" y="1675546"/>
            <a:ext cx="13436600" cy="25400"/>
            <a:chOff x="0" y="0"/>
            <a:chExt cx="17915467" cy="338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891" y="16891"/>
              <a:ext cx="17881599" cy="0"/>
            </a:xfrm>
            <a:custGeom>
              <a:avLst/>
              <a:gdLst/>
              <a:ahLst/>
              <a:cxnLst/>
              <a:rect r="r" b="b" t="t" l="l"/>
              <a:pathLst>
                <a:path h="0" w="17881599">
                  <a:moveTo>
                    <a:pt x="0" y="0"/>
                  </a:moveTo>
                  <a:lnTo>
                    <a:pt x="17881599" y="0"/>
                  </a:lnTo>
                </a:path>
              </a:pathLst>
            </a:custGeom>
            <a:solidFill>
              <a:srgbClr val="4F81B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891" y="0"/>
              <a:ext cx="17881599" cy="33909"/>
            </a:xfrm>
            <a:custGeom>
              <a:avLst/>
              <a:gdLst/>
              <a:ahLst/>
              <a:cxnLst/>
              <a:rect r="r" b="b" t="t" l="l"/>
              <a:pathLst>
                <a:path h="33909" w="17881599">
                  <a:moveTo>
                    <a:pt x="0" y="0"/>
                  </a:moveTo>
                  <a:lnTo>
                    <a:pt x="17881599" y="0"/>
                  </a:lnTo>
                  <a:lnTo>
                    <a:pt x="17881599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646998" y="1953993"/>
            <a:ext cx="12994005" cy="7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 spc="5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ERD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25700" y="2899899"/>
            <a:ext cx="13436600" cy="25400"/>
            <a:chOff x="0" y="0"/>
            <a:chExt cx="17915467" cy="338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6891" y="16891"/>
              <a:ext cx="17881599" cy="0"/>
            </a:xfrm>
            <a:custGeom>
              <a:avLst/>
              <a:gdLst/>
              <a:ahLst/>
              <a:cxnLst/>
              <a:rect r="r" b="b" t="t" l="l"/>
              <a:pathLst>
                <a:path h="0" w="17881599">
                  <a:moveTo>
                    <a:pt x="0" y="0"/>
                  </a:moveTo>
                  <a:lnTo>
                    <a:pt x="17881599" y="0"/>
                  </a:lnTo>
                </a:path>
              </a:pathLst>
            </a:custGeom>
            <a:solidFill>
              <a:srgbClr val="4F81BD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891" y="0"/>
              <a:ext cx="17881599" cy="33909"/>
            </a:xfrm>
            <a:custGeom>
              <a:avLst/>
              <a:gdLst/>
              <a:ahLst/>
              <a:cxnLst/>
              <a:rect r="r" b="b" t="t" l="l"/>
              <a:pathLst>
                <a:path h="33909" w="17881599">
                  <a:moveTo>
                    <a:pt x="0" y="0"/>
                  </a:moveTo>
                  <a:lnTo>
                    <a:pt x="17881599" y="0"/>
                  </a:lnTo>
                  <a:lnTo>
                    <a:pt x="17881599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646998" y="3178346"/>
            <a:ext cx="12994005" cy="7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 spc="5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Mapping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425700" y="4124252"/>
            <a:ext cx="13436600" cy="25400"/>
            <a:chOff x="0" y="0"/>
            <a:chExt cx="17915467" cy="338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6891" y="16891"/>
              <a:ext cx="17881599" cy="0"/>
            </a:xfrm>
            <a:custGeom>
              <a:avLst/>
              <a:gdLst/>
              <a:ahLst/>
              <a:cxnLst/>
              <a:rect r="r" b="b" t="t" l="l"/>
              <a:pathLst>
                <a:path h="0" w="17881599">
                  <a:moveTo>
                    <a:pt x="0" y="0"/>
                  </a:moveTo>
                  <a:lnTo>
                    <a:pt x="17881599" y="0"/>
                  </a:lnTo>
                </a:path>
              </a:pathLst>
            </a:custGeom>
            <a:solidFill>
              <a:srgbClr val="4F81B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891" y="0"/>
              <a:ext cx="17881599" cy="33909"/>
            </a:xfrm>
            <a:custGeom>
              <a:avLst/>
              <a:gdLst/>
              <a:ahLst/>
              <a:cxnLst/>
              <a:rect r="r" b="b" t="t" l="l"/>
              <a:pathLst>
                <a:path h="33909" w="17881599">
                  <a:moveTo>
                    <a:pt x="0" y="0"/>
                  </a:moveTo>
                  <a:lnTo>
                    <a:pt x="17881599" y="0"/>
                  </a:lnTo>
                  <a:lnTo>
                    <a:pt x="17881599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646998" y="4402699"/>
            <a:ext cx="12994005" cy="7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 spc="5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Database Schema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425700" y="5348605"/>
            <a:ext cx="13436600" cy="25400"/>
            <a:chOff x="0" y="0"/>
            <a:chExt cx="17915467" cy="338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6891" y="16891"/>
              <a:ext cx="17881599" cy="0"/>
            </a:xfrm>
            <a:custGeom>
              <a:avLst/>
              <a:gdLst/>
              <a:ahLst/>
              <a:cxnLst/>
              <a:rect r="r" b="b" t="t" l="l"/>
              <a:pathLst>
                <a:path h="0" w="17881599">
                  <a:moveTo>
                    <a:pt x="0" y="0"/>
                  </a:moveTo>
                  <a:lnTo>
                    <a:pt x="17881599" y="0"/>
                  </a:lnTo>
                </a:path>
              </a:pathLst>
            </a:custGeom>
            <a:solidFill>
              <a:srgbClr val="4F81BD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891" y="0"/>
              <a:ext cx="17881599" cy="33909"/>
            </a:xfrm>
            <a:custGeom>
              <a:avLst/>
              <a:gdLst/>
              <a:ahLst/>
              <a:cxnLst/>
              <a:rect r="r" b="b" t="t" l="l"/>
              <a:pathLst>
                <a:path h="33909" w="17881599">
                  <a:moveTo>
                    <a:pt x="0" y="0"/>
                  </a:moveTo>
                  <a:lnTo>
                    <a:pt x="17881599" y="0"/>
                  </a:lnTo>
                  <a:lnTo>
                    <a:pt x="17881599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646998" y="5627052"/>
            <a:ext cx="12994005" cy="7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 spc="5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Stored Procedures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425700" y="6572959"/>
            <a:ext cx="13436600" cy="25400"/>
            <a:chOff x="0" y="0"/>
            <a:chExt cx="17915467" cy="338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891" y="16891"/>
              <a:ext cx="17881599" cy="0"/>
            </a:xfrm>
            <a:custGeom>
              <a:avLst/>
              <a:gdLst/>
              <a:ahLst/>
              <a:cxnLst/>
              <a:rect r="r" b="b" t="t" l="l"/>
              <a:pathLst>
                <a:path h="0" w="17881599">
                  <a:moveTo>
                    <a:pt x="0" y="0"/>
                  </a:moveTo>
                  <a:lnTo>
                    <a:pt x="17881599" y="0"/>
                  </a:lnTo>
                </a:path>
              </a:pathLst>
            </a:custGeom>
            <a:solidFill>
              <a:srgbClr val="4F81BD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891" y="0"/>
              <a:ext cx="17881599" cy="33909"/>
            </a:xfrm>
            <a:custGeom>
              <a:avLst/>
              <a:gdLst/>
              <a:ahLst/>
              <a:cxnLst/>
              <a:rect r="r" b="b" t="t" l="l"/>
              <a:pathLst>
                <a:path h="33909" w="17881599">
                  <a:moveTo>
                    <a:pt x="0" y="0"/>
                  </a:moveTo>
                  <a:lnTo>
                    <a:pt x="17881599" y="0"/>
                  </a:lnTo>
                  <a:lnTo>
                    <a:pt x="17881599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646998" y="6851406"/>
            <a:ext cx="12994005" cy="7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 spc="5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Views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425700" y="7797312"/>
            <a:ext cx="13436600" cy="25400"/>
            <a:chOff x="0" y="0"/>
            <a:chExt cx="17915467" cy="3386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6891" y="16891"/>
              <a:ext cx="17881599" cy="0"/>
            </a:xfrm>
            <a:custGeom>
              <a:avLst/>
              <a:gdLst/>
              <a:ahLst/>
              <a:cxnLst/>
              <a:rect r="r" b="b" t="t" l="l"/>
              <a:pathLst>
                <a:path h="0" w="17881599">
                  <a:moveTo>
                    <a:pt x="0" y="0"/>
                  </a:moveTo>
                  <a:lnTo>
                    <a:pt x="17881599" y="0"/>
                  </a:lnTo>
                </a:path>
              </a:pathLst>
            </a:custGeom>
            <a:solidFill>
              <a:srgbClr val="4F81BD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6891" y="0"/>
              <a:ext cx="17881599" cy="33909"/>
            </a:xfrm>
            <a:custGeom>
              <a:avLst/>
              <a:gdLst/>
              <a:ahLst/>
              <a:cxnLst/>
              <a:rect r="r" b="b" t="t" l="l"/>
              <a:pathLst>
                <a:path h="33909" w="17881599">
                  <a:moveTo>
                    <a:pt x="0" y="0"/>
                  </a:moveTo>
                  <a:lnTo>
                    <a:pt x="17881599" y="0"/>
                  </a:lnTo>
                  <a:lnTo>
                    <a:pt x="17881599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2646998" y="8075759"/>
            <a:ext cx="12994005" cy="7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 spc="5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Indexes</a:t>
            </a: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32529" y="5878604"/>
            <a:ext cx="481722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408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Key Tables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2544" y="2338860"/>
            <a:ext cx="4817194" cy="29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We created a relational database with key entities such as Customers, Orders, Products, Payments, and Sellers.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32544" y="6640166"/>
            <a:ext cx="4817221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938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Customer, Product, Seller, Payment, Order.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73565" y="2419909"/>
            <a:ext cx="12605690" cy="7800415"/>
          </a:xfrm>
          <a:custGeom>
            <a:avLst/>
            <a:gdLst/>
            <a:ahLst/>
            <a:cxnLst/>
            <a:rect r="r" b="b" t="t" l="l"/>
            <a:pathLst>
              <a:path h="7800415" w="12605690">
                <a:moveTo>
                  <a:pt x="0" y="0"/>
                </a:moveTo>
                <a:lnTo>
                  <a:pt x="12605690" y="0"/>
                </a:lnTo>
                <a:lnTo>
                  <a:pt x="12605690" y="7800415"/>
                </a:lnTo>
                <a:lnTo>
                  <a:pt x="0" y="780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4" r="0" b="-9948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2529" y="47625"/>
            <a:ext cx="1682677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Original Database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2529" y="1613708"/>
            <a:ext cx="481719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40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49723" y="1621418"/>
            <a:ext cx="8435797" cy="60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40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Entity Relationship Diagram (ERD)</a:t>
            </a:r>
          </a:p>
        </p:txBody>
      </p:sp>
    </p:spTree>
  </p:cSld>
  <p:clrMapOvr>
    <a:masterClrMapping/>
  </p:clrMapOvr>
  <p:transition spd="med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38" cy="10287000"/>
            <a:chOff x="0" y="0"/>
            <a:chExt cx="2438405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01704" y="361616"/>
            <a:ext cx="7841053" cy="9925384"/>
          </a:xfrm>
          <a:custGeom>
            <a:avLst/>
            <a:gdLst/>
            <a:ahLst/>
            <a:cxnLst/>
            <a:rect r="r" b="b" t="t" l="l"/>
            <a:pathLst>
              <a:path h="9925384" w="7841053">
                <a:moveTo>
                  <a:pt x="0" y="0"/>
                </a:moveTo>
                <a:lnTo>
                  <a:pt x="7841053" y="0"/>
                </a:lnTo>
                <a:lnTo>
                  <a:pt x="7841053" y="9925384"/>
                </a:lnTo>
                <a:lnTo>
                  <a:pt x="0" y="9925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88405" y="1619250"/>
            <a:ext cx="848818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 Mapping Overview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126309" y="2126307"/>
            <a:ext cx="10313727" cy="6061116"/>
            <a:chOff x="0" y="0"/>
            <a:chExt cx="13751636" cy="8081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1688" cy="8081518"/>
            </a:xfrm>
            <a:custGeom>
              <a:avLst/>
              <a:gdLst/>
              <a:ahLst/>
              <a:cxnLst/>
              <a:rect r="r" b="b" t="t" l="l"/>
              <a:pathLst>
                <a:path h="8081518" w="13751688">
                  <a:moveTo>
                    <a:pt x="13751688" y="0"/>
                  </a:moveTo>
                  <a:lnTo>
                    <a:pt x="0" y="0"/>
                  </a:lnTo>
                  <a:lnTo>
                    <a:pt x="0" y="8081518"/>
                  </a:lnTo>
                  <a:lnTo>
                    <a:pt x="13751688" y="8081518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76092">
                    <a:alpha val="100000"/>
                  </a:srgbClr>
                </a:gs>
              </a:gsLst>
              <a:lin ang="132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237743" y="3990710"/>
            <a:ext cx="6533391" cy="6057905"/>
            <a:chOff x="0" y="0"/>
            <a:chExt cx="8711188" cy="80772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11184" cy="8077200"/>
            </a:xfrm>
            <a:custGeom>
              <a:avLst/>
              <a:gdLst/>
              <a:ahLst/>
              <a:cxnLst/>
              <a:rect r="r" b="b" t="t" l="l"/>
              <a:pathLst>
                <a:path h="8077200" w="8711184">
                  <a:moveTo>
                    <a:pt x="0" y="0"/>
                  </a:moveTo>
                  <a:lnTo>
                    <a:pt x="8711184" y="0"/>
                  </a:lnTo>
                  <a:lnTo>
                    <a:pt x="8711184" y="8077200"/>
                  </a:lnTo>
                  <a:lnTo>
                    <a:pt x="0" y="8077200"/>
                  </a:lnTo>
                  <a:close/>
                </a:path>
              </a:pathLst>
            </a:custGeom>
            <a:gradFill rotWithShape="true">
              <a:gsLst>
                <a:gs pos="0">
                  <a:srgbClr val="4F81BD">
                    <a:alpha val="50000"/>
                  </a:srgbClr>
                </a:gs>
                <a:gs pos="100000">
                  <a:srgbClr val="254061">
                    <a:alpha val="0"/>
                  </a:srgbClr>
                </a:gs>
              </a:gsLst>
              <a:lin ang="168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-1771323" y="2457128"/>
            <a:ext cx="10286358" cy="5372102"/>
            <a:chOff x="0" y="0"/>
            <a:chExt cx="13715144" cy="71628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5112" cy="7162800"/>
            </a:xfrm>
            <a:custGeom>
              <a:avLst/>
              <a:gdLst/>
              <a:ahLst/>
              <a:cxnLst/>
              <a:rect r="r" b="b" t="t" l="l"/>
              <a:pathLst>
                <a:path h="7162800" w="13715112">
                  <a:moveTo>
                    <a:pt x="13715112" y="0"/>
                  </a:moveTo>
                  <a:lnTo>
                    <a:pt x="0" y="0"/>
                  </a:lnTo>
                  <a:lnTo>
                    <a:pt x="0" y="7162800"/>
                  </a:lnTo>
                  <a:lnTo>
                    <a:pt x="13715112" y="716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59000"/>
                  </a:srgbClr>
                </a:gs>
                <a:gs pos="69000">
                  <a:srgbClr val="4F81BD">
                    <a:alpha val="0"/>
                  </a:srgbClr>
                </a:gs>
              </a:gsLst>
              <a:lin ang="18600000"/>
            </a:gradFill>
          </p:spPr>
        </p:sp>
      </p:grpSp>
      <p:grpSp>
        <p:nvGrpSpPr>
          <p:cNvPr name="Group 8" id="8"/>
          <p:cNvGrpSpPr/>
          <p:nvPr/>
        </p:nvGrpSpPr>
        <p:grpSpPr>
          <a:xfrm rot="6097846">
            <a:off x="-1121033" y="1801968"/>
            <a:ext cx="7212453" cy="6132999"/>
            <a:chOff x="0" y="0"/>
            <a:chExt cx="9616604" cy="81773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16567" cy="8177276"/>
            </a:xfrm>
            <a:custGeom>
              <a:avLst/>
              <a:gdLst/>
              <a:ahLst/>
              <a:cxnLst/>
              <a:rect r="r" b="b" t="t" l="l"/>
              <a:pathLst>
                <a:path h="8177276" w="9616567">
                  <a:moveTo>
                    <a:pt x="97663" y="5777357"/>
                  </a:moveTo>
                  <a:cubicBezTo>
                    <a:pt x="33655" y="5464302"/>
                    <a:pt x="0" y="5140198"/>
                    <a:pt x="0" y="4808347"/>
                  </a:cubicBezTo>
                  <a:cubicBezTo>
                    <a:pt x="0" y="2152777"/>
                    <a:pt x="2152777" y="0"/>
                    <a:pt x="4808347" y="0"/>
                  </a:cubicBezTo>
                  <a:cubicBezTo>
                    <a:pt x="7463917" y="0"/>
                    <a:pt x="9616567" y="2152777"/>
                    <a:pt x="9616567" y="4808347"/>
                  </a:cubicBezTo>
                  <a:cubicBezTo>
                    <a:pt x="9616567" y="5306314"/>
                    <a:pt x="9540875" y="5786501"/>
                    <a:pt x="9400413" y="6238240"/>
                  </a:cubicBezTo>
                  <a:lnTo>
                    <a:pt x="9286240" y="6550152"/>
                  </a:lnTo>
                  <a:lnTo>
                    <a:pt x="1380236" y="8177276"/>
                  </a:lnTo>
                  <a:lnTo>
                    <a:pt x="1098042" y="7866888"/>
                  </a:lnTo>
                  <a:cubicBezTo>
                    <a:pt x="608076" y="7273163"/>
                    <a:pt x="257810" y="6559804"/>
                    <a:pt x="97663" y="5777357"/>
                  </a:cubicBezTo>
                  <a:close/>
                </a:path>
              </a:pathLst>
            </a:custGeom>
            <a:gradFill rotWithShape="true">
              <a:gsLst>
                <a:gs pos="39000">
                  <a:srgbClr val="95B3D7">
                    <a:alpha val="0"/>
                  </a:srgbClr>
                </a:gs>
                <a:gs pos="100000">
                  <a:srgbClr val="376092">
                    <a:alpha val="26000"/>
                  </a:srgbClr>
                </a:gs>
              </a:gsLst>
              <a:lin ang="12502154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81501" y="4253529"/>
            <a:ext cx="4138362" cy="445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6000" spc="56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Sample data of our products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753642" y="1053958"/>
            <a:ext cx="10838622" cy="8179084"/>
          </a:xfrm>
          <a:custGeom>
            <a:avLst/>
            <a:gdLst/>
            <a:ahLst/>
            <a:cxnLst/>
            <a:rect r="r" b="b" t="t" l="l"/>
            <a:pathLst>
              <a:path h="8179084" w="10838622">
                <a:moveTo>
                  <a:pt x="0" y="0"/>
                </a:moveTo>
                <a:lnTo>
                  <a:pt x="10838622" y="0"/>
                </a:lnTo>
                <a:lnTo>
                  <a:pt x="10838622" y="8179084"/>
                </a:lnTo>
                <a:lnTo>
                  <a:pt x="0" y="8179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7628"/>
            <a:ext cx="18288000" cy="1104826"/>
            <a:chOff x="0" y="0"/>
            <a:chExt cx="24384000" cy="14731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73073"/>
            </a:xfrm>
            <a:custGeom>
              <a:avLst/>
              <a:gdLst/>
              <a:ahLst/>
              <a:cxnLst/>
              <a:rect r="r" b="b" t="t" l="l"/>
              <a:pathLst>
                <a:path h="147307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73073"/>
                  </a:lnTo>
                  <a:lnTo>
                    <a:pt x="0" y="147307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26238" y="1068070"/>
            <a:ext cx="16633507" cy="96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 spc="44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Database Schema</a:t>
            </a:r>
          </a:p>
        </p:txBody>
      </p:sp>
      <p:sp>
        <p:nvSpPr>
          <p:cNvPr name="Freeform 5" id="5" descr="A computer screen shot of a computer  Description automatically generated"/>
          <p:cNvSpPr/>
          <p:nvPr/>
        </p:nvSpPr>
        <p:spPr>
          <a:xfrm flipH="false" flipV="false" rot="0">
            <a:off x="813638" y="2228850"/>
            <a:ext cx="16731412" cy="7675291"/>
          </a:xfrm>
          <a:custGeom>
            <a:avLst/>
            <a:gdLst/>
            <a:ahLst/>
            <a:cxnLst/>
            <a:rect r="r" b="b" t="t" l="l"/>
            <a:pathLst>
              <a:path h="7675291" w="16731412">
                <a:moveTo>
                  <a:pt x="0" y="0"/>
                </a:moveTo>
                <a:lnTo>
                  <a:pt x="16731412" y="0"/>
                </a:lnTo>
                <a:lnTo>
                  <a:pt x="16731412" y="7675291"/>
                </a:lnTo>
                <a:lnTo>
                  <a:pt x="0" y="7675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" t="0" r="-100" b="0"/>
            </a:stretch>
          </a:blipFill>
        </p:spPr>
      </p:sp>
    </p:spTree>
  </p:cSld>
  <p:clrMapOvr>
    <a:masterClrMapping/>
  </p:clrMapOvr>
  <p:transition spd="med">
    <p:cover dir="r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DAGUN8lHHM0</dc:identifier>
  <dcterms:modified xsi:type="dcterms:W3CDTF">2011-08-01T06:04:30Z</dcterms:modified>
  <cp:revision>1</cp:revision>
  <dc:title>Customer Data Management Presentation.pptx</dc:title>
</cp:coreProperties>
</file>